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DM Sans Medium"/>
      <p:regular r:id="rId30"/>
      <p:bold r:id="rId31"/>
      <p:italic r:id="rId32"/>
      <p:boldItalic r:id="rId33"/>
    </p:embeddedFont>
    <p:embeddedFont>
      <p:font typeface="DM Sans ExtraBold"/>
      <p:bold r:id="rId34"/>
      <p:boldItalic r:id="rId35"/>
    </p:embeddedFont>
    <p:embeddedFont>
      <p:font typeface="DM Sans Black"/>
      <p:bold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DM Sans"/>
      <p:regular r:id="rId42"/>
      <p:bold r:id="rId43"/>
      <p:italic r:id="rId44"/>
      <p:boldItalic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32">
          <p15:clr>
            <a:srgbClr val="747775"/>
          </p15:clr>
        </p15:guide>
      </p15:sldGuideLst>
    </p:ext>
    <p:ext uri="GoogleSlidesCustomDataVersion2">
      <go:slidesCustomData xmlns:go="http://customooxmlschemas.google.com/" r:id="rId48" roundtripDataSignature="AMtx7mhgvmXs8J7pfIyynJZW51aoJHeG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Comforta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Medium-bold.fntdata"/><Relationship Id="rId30" Type="http://schemas.openxmlformats.org/officeDocument/2006/relationships/font" Target="fonts/DM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DM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DMSa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ExtraBold-bold.fntdata"/><Relationship Id="rId15" Type="http://schemas.openxmlformats.org/officeDocument/2006/relationships/slide" Target="slides/slide10.xml"/><Relationship Id="rId37" Type="http://schemas.openxmlformats.org/officeDocument/2006/relationships/font" Target="fonts/DMSans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DMSansBlack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terpriseintegrationpatterns.com/patterns/messaging/MessageSequence.html" TargetMode="External"/><Relationship Id="rId3" Type="http://schemas.openxmlformats.org/officeDocument/2006/relationships/hyperlink" Target="https://www.enterpriseintegrationpatterns.com/patterns/messaging/Splitter.html" TargetMode="External"/><Relationship Id="rId4" Type="http://schemas.openxmlformats.org/officeDocument/2006/relationships/hyperlink" Target="https://www.enterpriseintegrationpatterns.com/patterns/messaging/Aggregator.html" TargetMode="External"/><Relationship Id="rId5" Type="http://schemas.openxmlformats.org/officeDocument/2006/relationships/hyperlink" Target="https://www.enterpriseintegrationpatterns.com/patterns/messaging/ContentBasedRouter.html" TargetMode="External"/><Relationship Id="rId6" Type="http://schemas.openxmlformats.org/officeDocument/2006/relationships/hyperlink" Target="https://www.enterpriseintegrationpatterns.com/patterns/messaging/ProcessManager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c5ff972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3c5ff97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fa7fc23b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afa7fc23b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show you how Spring AI can help you write practical AI applications taking these limitations into account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cd91635f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3cd91635f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7958bfd5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7958bfd5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7958bfd5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47958bfd5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fa7fc23b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afa7fc23b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fortaa"/>
              <a:buChar char="●"/>
            </a:pPr>
            <a:r>
              <a:rPr i="1" lang="en" sz="1800">
                <a:solidFill>
                  <a:srgbClr val="595959"/>
                </a:solidFill>
                <a:latin typeface="Comfortaa"/>
                <a:ea typeface="Comfortaa"/>
                <a:cs typeface="Comfortaa"/>
                <a:sym typeface="Comfortaa"/>
              </a:rPr>
              <a:t>(The most common AI model found in Agents is an LLM, which takes Text as an input and outputs Text as well).</a:t>
            </a:r>
            <a:endParaRPr sz="18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rgbClr val="595959"/>
                </a:solidFill>
                <a:latin typeface="Comfortaa"/>
                <a:ea typeface="Comfortaa"/>
                <a:cs typeface="Comfortaa"/>
                <a:sym typeface="Comfortaa"/>
              </a:rPr>
              <a:t>Some tasks will require very specific Tools to be crafted, while others may be solved with general purpose tools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3ec7c4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3f3ec7c4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f3ec7c4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3f3ec7c4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cbbcca8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3cbbcca8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Dual-LLM process where one model generates responses while another provides evaluation and feedback in an iterative loop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Chain Workflow</a:t>
            </a:r>
            <a:r>
              <a:rPr lang="en" sz="1800">
                <a:solidFill>
                  <a:schemeClr val="dk1"/>
                </a:solidFill>
              </a:rPr>
              <a:t> ↔ </a:t>
            </a:r>
            <a:r>
              <a:rPr lang="en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Message Chain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Sequential processing where each step's output feeds into the next.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Parallelization Workflow</a:t>
            </a:r>
            <a:r>
              <a:rPr lang="en" sz="1800">
                <a:solidFill>
                  <a:schemeClr val="dk1"/>
                </a:solidFill>
              </a:rPr>
              <a:t> ↔ </a:t>
            </a:r>
            <a:r>
              <a:rPr lang="en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lang="en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Aggregator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Tasks are broken into independent parts and later merged.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Routing Workflow</a:t>
            </a:r>
            <a:r>
              <a:rPr lang="en" sz="1800">
                <a:solidFill>
                  <a:schemeClr val="dk1"/>
                </a:solidFill>
              </a:rPr>
              <a:t> ↔ </a:t>
            </a:r>
            <a:r>
              <a:rPr lang="en" sz="18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Content-Based Router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Directs different inputs to specialized processing paths.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Orchestrator-Workers/ Evaluator-optimizer</a:t>
            </a:r>
            <a:r>
              <a:rPr lang="en" sz="1800">
                <a:solidFill>
                  <a:schemeClr val="dk1"/>
                </a:solidFill>
              </a:rPr>
              <a:t> ↔ </a:t>
            </a:r>
            <a:r>
              <a:rPr lang="en" sz="18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 Manager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central orchestrator manages multiple worker agents.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Iterative improvement where one step generates, and another evaluates.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7958bfd5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47958bfd5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7958bfd5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47958bfd5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d9b49e3d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fd9b49e3d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https://redblink.com/generative-ai-vs-machine-learning-vs-deep-learning/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7958bfd5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47958bfd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958bfd5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47958bfd5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cd148000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2cd148000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show you how Spring AI can help you write practical AI applications taking these limitations into account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7958bfd5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47958bfd5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show you how Spring AI can help you write practical AI applications taking these limitations into account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c5ff972e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3c5ff972e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fa7fc23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afa7fc23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fa7fc23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afa7fc23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fa7fc23b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afa7fc23b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show you how Spring AI can help you write practical AI applications taking these limitations into account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579acab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41579acab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show you how Spring AI can help you write practical AI applications taking these limitations into account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1579acab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41579acab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Spring AI is the missing ingredient in the Spring stack for AI engineering.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it's conceptually very easy to understand. There are a few key portable service abstractions for vector stores, and AI models, supporting common patterns. It should make any Spring developer feel right at home.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8a9831f9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38a9831f9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-pegada.pdf" id="51" name="Google Shape;5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450" y="4743450"/>
            <a:ext cx="952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-pegada.pdf" id="52" name="Google Shape;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3770" y="4791075"/>
            <a:ext cx="571501" cy="1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showMasterSp="0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-pegada.pdf" id="55" name="Google Shape;5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450" y="4743450"/>
            <a:ext cx="952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-pegada.pdf" id="56" name="Google Shape;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3770" y="4791075"/>
            <a:ext cx="571501" cy="1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osh@joshlong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joshlong-attic/2025-04-02-arcofai/blob/main/adoptions/src/main/java/com/example/adoptions/AdoptionsApplication.jav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c5ff972eb_0_0"/>
          <p:cNvSpPr txBox="1"/>
          <p:nvPr/>
        </p:nvSpPr>
        <p:spPr>
          <a:xfrm>
            <a:off x="917550" y="328125"/>
            <a:ext cx="73089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DM Sans"/>
                <a:ea typeface="DM Sans"/>
                <a:cs typeface="DM Sans"/>
                <a:sym typeface="DM Sans"/>
              </a:rPr>
              <a:t>Bootiful Spring AI</a:t>
            </a:r>
            <a:endParaRPr b="1" sz="3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n" sz="2100">
                <a:latin typeface="DM Sans ExtraBold"/>
                <a:ea typeface="DM Sans ExtraBold"/>
                <a:cs typeface="DM Sans ExtraBold"/>
                <a:sym typeface="DM Sans ExtraBold"/>
              </a:rPr>
              <a:t>Josh Long </a:t>
            </a:r>
            <a:endParaRPr sz="2100"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(with slides produced by </a:t>
            </a:r>
            <a:r>
              <a:rPr lang="en">
                <a:latin typeface="DM Sans Black"/>
                <a:ea typeface="DM Sans Black"/>
                <a:cs typeface="DM Sans Black"/>
                <a:sym typeface="DM Sans Black"/>
              </a:rPr>
              <a:t>Dr. Mark Pollack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i="1" lang="en">
                <a:latin typeface="DM Sans"/>
                <a:ea typeface="DM Sans"/>
                <a:cs typeface="DM Sans"/>
                <a:sym typeface="DM Sans"/>
              </a:rPr>
              <a:t>creator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of Spring AI)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e: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josh@joshlong.com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https://youtube.com/@coffeesoftware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https://github.com/joshlong-attic/2025-04-02-arcofai.git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fa7fc23b6_0_405"/>
          <p:cNvSpPr txBox="1"/>
          <p:nvPr>
            <p:ph idx="1" type="body"/>
          </p:nvPr>
        </p:nvSpPr>
        <p:spPr>
          <a:xfrm>
            <a:off x="224900" y="1957475"/>
            <a:ext cx="22647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Interoperable</a:t>
            </a:r>
            <a:endParaRPr sz="13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Bidirectional</a:t>
            </a:r>
            <a:endParaRPr sz="13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Local vs Remote</a:t>
            </a:r>
            <a:endParaRPr sz="13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Capabilities</a:t>
            </a:r>
            <a:endParaRPr sz="13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Tools</a:t>
            </a:r>
            <a:endParaRPr sz="9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Resources</a:t>
            </a:r>
            <a:endParaRPr sz="9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Prompts</a:t>
            </a:r>
            <a:endParaRPr sz="9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91E1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Sampling</a:t>
            </a:r>
            <a:endParaRPr sz="1300">
              <a:solidFill>
                <a:srgbClr val="191E1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g2afa7fc23b6_0_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700" y="1529375"/>
            <a:ext cx="4832150" cy="32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afa7fc23b6_0_405"/>
          <p:cNvSpPr txBox="1"/>
          <p:nvPr>
            <p:ph idx="1" type="body"/>
          </p:nvPr>
        </p:nvSpPr>
        <p:spPr>
          <a:xfrm>
            <a:off x="0" y="9228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191E1E"/>
                </a:solidFill>
                <a:latin typeface="DM Sans"/>
                <a:ea typeface="DM Sans"/>
                <a:cs typeface="DM Sans"/>
                <a:sym typeface="DM Sans"/>
              </a:rPr>
              <a:t>Unified way to connect AI models to different data sources and tools</a:t>
            </a:r>
            <a:endParaRPr sz="1400">
              <a:solidFill>
                <a:srgbClr val="191E1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g2afa7fc23b6_0_405"/>
          <p:cNvSpPr txBox="1"/>
          <p:nvPr>
            <p:ph idx="4294967295" type="subTitle"/>
          </p:nvPr>
        </p:nvSpPr>
        <p:spPr>
          <a:xfrm>
            <a:off x="349800" y="4388100"/>
            <a:ext cx="8444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80"/>
              <a:buFont typeface="Arial"/>
              <a:buNone/>
            </a:pPr>
            <a:r>
              <a:rPr i="0" lang="en" sz="1500" cap="none" strike="noStrike">
                <a:latin typeface="DM Sans"/>
                <a:ea typeface="DM Sans"/>
                <a:cs typeface="DM Sans"/>
                <a:sym typeface="DM Sans"/>
              </a:rPr>
              <a:t>https://modelcontextprotocol.io</a:t>
            </a:r>
            <a:endParaRPr i="0" sz="3580" cap="none" strike="noStrik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g2afa7fc23b6_0_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Model Context Protocol (MCP)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3cd91635f0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51050"/>
            <a:ext cx="84252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3cd91635f0_1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 new toolbox…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7958bfd54_1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SOA for AI? (SOAI?)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g347958bfd54_1_16"/>
          <p:cNvSpPr txBox="1"/>
          <p:nvPr>
            <p:ph type="title"/>
          </p:nvPr>
        </p:nvSpPr>
        <p:spPr>
          <a:xfrm>
            <a:off x="140025" y="1675425"/>
            <a:ext cx="900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chema? 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Integration?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Orchestration? 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7958bfd54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Scheduling with MCP…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g347958bfd54_1_1"/>
          <p:cNvSpPr txBox="1"/>
          <p:nvPr/>
        </p:nvSpPr>
        <p:spPr>
          <a:xfrm>
            <a:off x="0" y="1908600"/>
            <a:ext cx="91440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(demo.)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fa7fc23b6_0_320"/>
          <p:cNvSpPr txBox="1"/>
          <p:nvPr>
            <p:ph idx="1" type="body"/>
          </p:nvPr>
        </p:nvSpPr>
        <p:spPr>
          <a:xfrm>
            <a:off x="311700" y="2524075"/>
            <a:ext cx="85206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Combines Planning &amp; Memory &amp; Actions to fulfill the tasks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g2afa7fc23b6_0_320"/>
          <p:cNvSpPr txBox="1"/>
          <p:nvPr>
            <p:ph idx="1" type="body"/>
          </p:nvPr>
        </p:nvSpPr>
        <p:spPr>
          <a:xfrm>
            <a:off x="311700" y="772575"/>
            <a:ext cx="85206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“Leverages an </a:t>
            </a:r>
            <a:r>
              <a:rPr lang="en" sz="21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Al model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 to </a:t>
            </a:r>
            <a:r>
              <a:rPr lang="en" sz="21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interact with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 its </a:t>
            </a:r>
            <a:r>
              <a:rPr lang="en" sz="21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environment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 in order to </a:t>
            </a:r>
            <a:r>
              <a:rPr lang="en" sz="21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solve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" sz="21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user-defined task</a:t>
            </a:r>
            <a:r>
              <a:rPr lang="en" sz="2100">
                <a:latin typeface="DM Sans"/>
                <a:ea typeface="DM Sans"/>
                <a:cs typeface="DM Sans"/>
                <a:sym typeface="DM Sans"/>
              </a:rPr>
              <a:t>” </a:t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5" name="Google Shape;165;g2afa7fc23b6_0_320"/>
          <p:cNvGrpSpPr/>
          <p:nvPr/>
        </p:nvGrpSpPr>
        <p:grpSpPr>
          <a:xfrm>
            <a:off x="523450" y="3061324"/>
            <a:ext cx="4487400" cy="1483151"/>
            <a:chOff x="523450" y="2756524"/>
            <a:chExt cx="4487400" cy="1483151"/>
          </a:xfrm>
        </p:grpSpPr>
        <p:sp>
          <p:nvSpPr>
            <p:cNvPr id="166" name="Google Shape;166;g2afa7fc23b6_0_320"/>
            <p:cNvSpPr txBox="1"/>
            <p:nvPr/>
          </p:nvSpPr>
          <p:spPr>
            <a:xfrm>
              <a:off x="523450" y="3140775"/>
              <a:ext cx="4487400" cy="10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                  Al Model </a:t>
              </a:r>
              <a:endParaRPr b="1"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Handles reasoning and planning</a:t>
              </a:r>
              <a:endParaRPr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Decides which Actions to take</a:t>
              </a:r>
              <a:endParaRPr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7" name="Google Shape;167;g2afa7fc23b6_0_320"/>
            <p:cNvSpPr/>
            <p:nvPr/>
          </p:nvSpPr>
          <p:spPr>
            <a:xfrm rot="5400000">
              <a:off x="2596328" y="2782024"/>
              <a:ext cx="335700" cy="284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6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8" name="Google Shape;168;g2afa7fc23b6_0_320"/>
          <p:cNvGrpSpPr/>
          <p:nvPr/>
        </p:nvGrpSpPr>
        <p:grpSpPr>
          <a:xfrm>
            <a:off x="4858575" y="3081148"/>
            <a:ext cx="4257300" cy="1768677"/>
            <a:chOff x="4858575" y="2776348"/>
            <a:chExt cx="4257300" cy="1768677"/>
          </a:xfrm>
        </p:grpSpPr>
        <p:sp>
          <p:nvSpPr>
            <p:cNvPr id="169" name="Google Shape;169;g2afa7fc23b6_0_320"/>
            <p:cNvSpPr txBox="1"/>
            <p:nvPr/>
          </p:nvSpPr>
          <p:spPr>
            <a:xfrm>
              <a:off x="4858575" y="3127525"/>
              <a:ext cx="42573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Tools</a:t>
              </a:r>
              <a:endParaRPr b="1"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What an Agent is equipped to do</a:t>
              </a:r>
              <a:endParaRPr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0" lang="en" sz="1800" u="none" cap="none" strike="noStrike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Interacts with its environment</a:t>
              </a:r>
              <a:endParaRPr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0" sz="18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0" name="Google Shape;170;g2afa7fc23b6_0_320"/>
            <p:cNvSpPr/>
            <p:nvPr/>
          </p:nvSpPr>
          <p:spPr>
            <a:xfrm rot="5400000">
              <a:off x="5449305" y="2801848"/>
              <a:ext cx="335700" cy="284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6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1" name="Google Shape;171;g2afa7fc23b6_0_320"/>
          <p:cNvGrpSpPr/>
          <p:nvPr/>
        </p:nvGrpSpPr>
        <p:grpSpPr>
          <a:xfrm>
            <a:off x="2562248" y="2585125"/>
            <a:ext cx="3175250" cy="342950"/>
            <a:chOff x="2333625" y="2661325"/>
            <a:chExt cx="3592725" cy="342950"/>
          </a:xfrm>
        </p:grpSpPr>
        <p:sp>
          <p:nvSpPr>
            <p:cNvPr id="172" name="Google Shape;172;g2afa7fc23b6_0_320"/>
            <p:cNvSpPr/>
            <p:nvPr/>
          </p:nvSpPr>
          <p:spPr>
            <a:xfrm>
              <a:off x="2333625" y="2665275"/>
              <a:ext cx="1143000" cy="3390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2afa7fc23b6_0_320"/>
            <p:cNvSpPr/>
            <p:nvPr/>
          </p:nvSpPr>
          <p:spPr>
            <a:xfrm>
              <a:off x="4969650" y="2661325"/>
              <a:ext cx="956700" cy="3390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2afa7fc23b6_0_320"/>
            <p:cNvSpPr/>
            <p:nvPr/>
          </p:nvSpPr>
          <p:spPr>
            <a:xfrm>
              <a:off x="3680199" y="2661325"/>
              <a:ext cx="1091700" cy="3390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2afa7fc23b6_0_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“Agentic”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33f3ec7c4bb_0_10" title="Agentic AI System - visual selection.png"/>
          <p:cNvPicPr preferRelativeResize="0"/>
          <p:nvPr/>
        </p:nvPicPr>
        <p:blipFill rotWithShape="1">
          <a:blip r:embed="rId3">
            <a:alphaModFix/>
          </a:blip>
          <a:srcRect b="0" l="0" r="0" t="12755"/>
          <a:stretch/>
        </p:blipFill>
        <p:spPr>
          <a:xfrm>
            <a:off x="2301775" y="636675"/>
            <a:ext cx="4305325" cy="4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3f3ec7c4bb_0_10"/>
          <p:cNvPicPr preferRelativeResize="0"/>
          <p:nvPr/>
        </p:nvPicPr>
        <p:blipFill rotWithShape="1">
          <a:blip r:embed="rId4">
            <a:alphaModFix/>
          </a:blip>
          <a:srcRect b="-3908" l="0" r="0" t="3909"/>
          <a:stretch/>
        </p:blipFill>
        <p:spPr>
          <a:xfrm>
            <a:off x="737550" y="1305975"/>
            <a:ext cx="1999852" cy="13212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g33f3ec7c4bb_0_10"/>
          <p:cNvPicPr preferRelativeResize="0"/>
          <p:nvPr/>
        </p:nvPicPr>
        <p:blipFill rotWithShape="1">
          <a:blip r:embed="rId4">
            <a:alphaModFix/>
          </a:blip>
          <a:srcRect b="-3908" l="0" r="0" t="3909"/>
          <a:stretch/>
        </p:blipFill>
        <p:spPr>
          <a:xfrm>
            <a:off x="460175" y="1652475"/>
            <a:ext cx="1999852" cy="13212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g33f3ec7c4bb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Lifecycle…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3f3ec7c4bb_0_15" title="Agentic AI System - visual selection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198" cy="34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3f3ec7c4bb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Not all agents are equal..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33cbbcca8b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675" y="563606"/>
            <a:ext cx="1716350" cy="22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3cbbcca8b2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1825" y="1165388"/>
            <a:ext cx="4485026" cy="33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3cbbcca8b2_0_9"/>
          <p:cNvSpPr txBox="1"/>
          <p:nvPr>
            <p:ph idx="4294967295" type="subTitle"/>
          </p:nvPr>
        </p:nvSpPr>
        <p:spPr>
          <a:xfrm>
            <a:off x="0" y="4514775"/>
            <a:ext cx="914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80"/>
              <a:buFont typeface="Arial"/>
              <a:buNone/>
            </a:pPr>
            <a:r>
              <a:rPr i="0" lang="en" sz="1500" cap="none" strike="noStrike">
                <a:latin typeface="DM Sans"/>
                <a:ea typeface="DM Sans"/>
                <a:cs typeface="DM Sans"/>
                <a:sym typeface="DM Sans"/>
              </a:rPr>
              <a:t>https://spring.io/blog/2025/01/21/spring-ai-agentic-patterns </a:t>
            </a:r>
            <a:endParaRPr i="0" sz="3580" cap="none" strike="noStrik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g33cbbcca8b2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Agent workflow patterns..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7958bfd54_1_24"/>
          <p:cNvSpPr/>
          <p:nvPr/>
        </p:nvSpPr>
        <p:spPr>
          <a:xfrm>
            <a:off x="-114450" y="-21450"/>
            <a:ext cx="9371400" cy="521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347958bfd54_1_24" title="prancer-gets-007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8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47958bfd54_1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Prancer the agent?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7958bfd54_1_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Agentic routing…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g347958bfd54_1_50"/>
          <p:cNvSpPr txBox="1"/>
          <p:nvPr/>
        </p:nvSpPr>
        <p:spPr>
          <a:xfrm>
            <a:off x="0" y="1908600"/>
            <a:ext cx="91440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https://github.com/joshlong-attic/2025-04-02-arcofai</a:t>
            </a:r>
            <a:endParaRPr sz="2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(demo.)</a:t>
            </a:r>
            <a:endParaRPr sz="2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d9b49e3df_0_201"/>
          <p:cNvSpPr txBox="1"/>
          <p:nvPr>
            <p:ph idx="1" type="body"/>
          </p:nvPr>
        </p:nvSpPr>
        <p:spPr>
          <a:xfrm>
            <a:off x="3859025" y="1005570"/>
            <a:ext cx="50478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21030"/>
                </a:solidFill>
                <a:latin typeface="DM Sans"/>
                <a:ea typeface="DM Sans"/>
                <a:cs typeface="DM Sans"/>
                <a:sym typeface="DM Sans"/>
              </a:rPr>
              <a:t>1956 - Artificial Intelligence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2103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CS field in developing intelligent machines that can think and learn like humans. 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g2fd9b49e3df_0_201"/>
          <p:cNvSpPr txBox="1"/>
          <p:nvPr>
            <p:ph idx="1" type="body"/>
          </p:nvPr>
        </p:nvSpPr>
        <p:spPr>
          <a:xfrm>
            <a:off x="3859025" y="2024354"/>
            <a:ext cx="5047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21030"/>
                </a:solidFill>
                <a:latin typeface="DM Sans"/>
                <a:ea typeface="DM Sans"/>
                <a:cs typeface="DM Sans"/>
                <a:sym typeface="DM Sans"/>
              </a:rPr>
              <a:t>1997 - Machine Learning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2103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Systems that learn from existing data to make decisions and predictions.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g2fd9b49e3df_0_201"/>
          <p:cNvSpPr txBox="1"/>
          <p:nvPr>
            <p:ph idx="1" type="body"/>
          </p:nvPr>
        </p:nvSpPr>
        <p:spPr>
          <a:xfrm>
            <a:off x="3859025" y="4030120"/>
            <a:ext cx="5047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21030"/>
                </a:solidFill>
                <a:latin typeface="DM Sans"/>
                <a:ea typeface="DM Sans"/>
                <a:cs typeface="DM Sans"/>
                <a:sym typeface="DM Sans"/>
              </a:rPr>
              <a:t>2021 - Generative Learning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3E3E3F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Systems that can generate new data, such as images, videos, and audio.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g2fd9b49e3df_0_201"/>
          <p:cNvSpPr txBox="1"/>
          <p:nvPr>
            <p:ph idx="1" type="body"/>
          </p:nvPr>
        </p:nvSpPr>
        <p:spPr>
          <a:xfrm>
            <a:off x="3859025" y="3077337"/>
            <a:ext cx="50478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121030"/>
                </a:solidFill>
                <a:latin typeface="DM Sans"/>
                <a:ea typeface="DM Sans"/>
                <a:cs typeface="DM Sans"/>
                <a:sym typeface="DM Sans"/>
              </a:rPr>
              <a:t>2012 - Deep Learning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2103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Artificial Neural Networks, mimic the </a:t>
            </a:r>
            <a:r>
              <a:rPr lang="en" sz="1200">
                <a:solidFill>
                  <a:srgbClr val="12103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human brain </a:t>
            </a:r>
            <a:r>
              <a:rPr lang="en" sz="1200">
                <a:solidFill>
                  <a:srgbClr val="12103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structure, that can recognize complex patterns in data.</a:t>
            </a:r>
            <a:endParaRPr>
              <a:solidFill>
                <a:srgbClr val="12103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g2fd9b49e3df_0_201"/>
          <p:cNvSpPr/>
          <p:nvPr/>
        </p:nvSpPr>
        <p:spPr>
          <a:xfrm>
            <a:off x="200050" y="1140000"/>
            <a:ext cx="3543900" cy="3886200"/>
          </a:xfrm>
          <a:prstGeom prst="rect">
            <a:avLst/>
          </a:prstGeom>
          <a:solidFill>
            <a:srgbClr val="F9C60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Artificial Intelligence</a:t>
            </a:r>
            <a:endParaRPr i="0" sz="2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g2fd9b49e3df_0_201"/>
          <p:cNvSpPr/>
          <p:nvPr/>
        </p:nvSpPr>
        <p:spPr>
          <a:xfrm>
            <a:off x="350490" y="1816425"/>
            <a:ext cx="3222600" cy="297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9C60F"/>
                </a:solidFill>
                <a:latin typeface="DM Sans"/>
                <a:ea typeface="DM Sans"/>
                <a:cs typeface="DM Sans"/>
                <a:sym typeface="DM Sans"/>
              </a:rPr>
              <a:t>Machine Learning </a:t>
            </a:r>
            <a:endParaRPr i="0" sz="2200" u="none" cap="none" strike="noStrike">
              <a:solidFill>
                <a:srgbClr val="F9C60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g2fd9b49e3df_0_201"/>
          <p:cNvSpPr/>
          <p:nvPr/>
        </p:nvSpPr>
        <p:spPr>
          <a:xfrm>
            <a:off x="539975" y="2502650"/>
            <a:ext cx="2839200" cy="2078400"/>
          </a:xfrm>
          <a:prstGeom prst="rect">
            <a:avLst/>
          </a:prstGeom>
          <a:solidFill>
            <a:srgbClr val="F9C60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Deep Learning</a:t>
            </a:r>
            <a:endParaRPr i="0" sz="2200" u="none" cap="none" strike="noStrike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4" name="Google Shape;74;g2fd9b49e3df_0_201"/>
          <p:cNvSpPr/>
          <p:nvPr/>
        </p:nvSpPr>
        <p:spPr>
          <a:xfrm>
            <a:off x="735950" y="3112650"/>
            <a:ext cx="2443200" cy="115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" sz="2200" u="none" cap="none" strike="noStrike">
                <a:solidFill>
                  <a:srgbClr val="F9C60F"/>
                </a:solidFill>
                <a:latin typeface="DM Sans"/>
                <a:ea typeface="DM Sans"/>
                <a:cs typeface="DM Sans"/>
                <a:sym typeface="DM Sans"/>
              </a:rPr>
              <a:t>Generative</a:t>
            </a:r>
            <a:r>
              <a:rPr b="1" i="0" lang="en" sz="2200" u="none" cap="none" strike="noStrike">
                <a:solidFill>
                  <a:srgbClr val="F9C60F"/>
                </a:solidFill>
                <a:latin typeface="Comfortaa"/>
                <a:ea typeface="Comfortaa"/>
                <a:cs typeface="Comfortaa"/>
                <a:sym typeface="Comfortaa"/>
              </a:rPr>
              <a:t> AI</a:t>
            </a:r>
            <a:endParaRPr b="1" i="0" sz="2200" u="none" cap="none" strike="noStrike">
              <a:solidFill>
                <a:srgbClr val="F9C60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g2fd9b49e3df_0_201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Journey to generative AI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7958bfd54_1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Production worthy AI…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g347958bfd54_1_29"/>
          <p:cNvSpPr txBox="1"/>
          <p:nvPr>
            <p:ph type="title"/>
          </p:nvPr>
        </p:nvSpPr>
        <p:spPr>
          <a:xfrm>
            <a:off x="140025" y="1675425"/>
            <a:ext cx="900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20">
                <a:latin typeface="DM Sans"/>
                <a:ea typeface="DM Sans"/>
                <a:cs typeface="DM Sans"/>
                <a:sym typeface="DM Sans"/>
              </a:rPr>
              <a:t>Today</a:t>
            </a: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 (Actuator, GraalVM, virtual threads, Project Panama, etc.) 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vs. 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2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20">
                <a:latin typeface="DM Sans"/>
                <a:ea typeface="DM Sans"/>
                <a:cs typeface="DM Sans"/>
                <a:sym typeface="DM Sans"/>
              </a:rPr>
              <a:t>Tomorrow</a:t>
            </a:r>
            <a:r>
              <a:rPr lang="en" sz="1820">
                <a:latin typeface="DM Sans"/>
                <a:ea typeface="DM Sans"/>
                <a:cs typeface="DM Sans"/>
                <a:sym typeface="DM Sans"/>
              </a:rPr>
              <a:t> (Project Valhalla, Vector API, etc.)</a:t>
            </a:r>
            <a:endParaRPr sz="182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7958bfd54_1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Production worthy AI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g347958bfd54_1_34"/>
          <p:cNvSpPr txBox="1"/>
          <p:nvPr/>
        </p:nvSpPr>
        <p:spPr>
          <a:xfrm>
            <a:off x="0" y="1908600"/>
            <a:ext cx="91440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(demo.)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cd148000d_0_441"/>
          <p:cNvSpPr txBox="1"/>
          <p:nvPr>
            <p:ph idx="1" type="body"/>
          </p:nvPr>
        </p:nvSpPr>
        <p:spPr>
          <a:xfrm>
            <a:off x="775725" y="1375925"/>
            <a:ext cx="86652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 Black"/>
                <a:ea typeface="DM Sans Black"/>
                <a:cs typeface="DM Sans Black"/>
                <a:sym typeface="DM Sans Black"/>
              </a:rPr>
              <a:t>Docs</a:t>
            </a:r>
            <a:endParaRPr sz="1400"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https://docs.spring.io/spring-ai/reference/index.html 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https://docs.spring.io/spring-ai-mcp/reference/overview.html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DM Sans"/>
              <a:buChar char="●"/>
            </a:pPr>
            <a:r>
              <a:rPr lang="en" sz="140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https://spring.io/blog/2025/01/21/spring-ai-agentic-patterns</a:t>
            </a:r>
            <a:endParaRPr sz="1400">
              <a:solidFill>
                <a:srgbClr val="363636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 Black"/>
                <a:ea typeface="DM Sans Black"/>
                <a:cs typeface="DM Sans Black"/>
                <a:sym typeface="DM Sans Black"/>
              </a:rPr>
              <a:t>Demos</a:t>
            </a:r>
            <a:endParaRPr sz="1400">
              <a:solidFill>
                <a:srgbClr val="363636"/>
              </a:solidFill>
              <a:highlight>
                <a:srgbClr val="FFFFFF"/>
              </a:highlight>
              <a:latin typeface="DM Sans Black"/>
              <a:ea typeface="DM Sans Black"/>
              <a:cs typeface="DM Sans Black"/>
              <a:sym typeface="DM Sans Blac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DM Sans"/>
              <a:buChar char="●"/>
            </a:pPr>
            <a:r>
              <a:rPr lang="en" sz="1400">
                <a:solidFill>
                  <a:srgbClr val="363636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https://github.com/spring-projects/spring-ai-examples </a:t>
            </a:r>
            <a:endParaRPr sz="1400">
              <a:solidFill>
                <a:srgbClr val="363636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DM Sans"/>
              <a:buChar char="●"/>
            </a:pPr>
            <a:r>
              <a:rPr lang="en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https://github.com/joshlong-attic/2025-04-01-arcofai.git</a:t>
            </a:r>
            <a:endParaRPr sz="1400">
              <a:solidFill>
                <a:srgbClr val="363636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g32cd148000d_0_4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Resources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7958bfd54_1_42"/>
          <p:cNvSpPr/>
          <p:nvPr/>
        </p:nvSpPr>
        <p:spPr>
          <a:xfrm>
            <a:off x="-85825" y="-171700"/>
            <a:ext cx="9399900" cy="545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347958bfd54_1_42" title="Screenshot 2025-04-02 at 00.01.18.png"/>
          <p:cNvPicPr preferRelativeResize="0"/>
          <p:nvPr/>
        </p:nvPicPr>
        <p:blipFill rotWithShape="1">
          <a:blip r:embed="rId3">
            <a:alphaModFix/>
          </a:blip>
          <a:srcRect b="-632" l="-3014" r="1512" t="12782"/>
          <a:stretch/>
        </p:blipFill>
        <p:spPr>
          <a:xfrm>
            <a:off x="247650" y="902875"/>
            <a:ext cx="8648700" cy="4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47958bfd54_1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youtube.com/@coffeesoftware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ctrTitle"/>
          </p:nvPr>
        </p:nvSpPr>
        <p:spPr>
          <a:xfrm>
            <a:off x="-1500675" y="1506575"/>
            <a:ext cx="85206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75B269"/>
                </a:solidFill>
                <a:latin typeface="DM Sans"/>
                <a:ea typeface="DM Sans"/>
                <a:cs typeface="DM Sans"/>
                <a:sym typeface="DM Sans"/>
              </a:rPr>
              <a:t>Thank You.</a:t>
            </a:r>
            <a:endParaRPr sz="4700">
              <a:solidFill>
                <a:srgbClr val="75B26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-1888575" y="3047475"/>
            <a:ext cx="91440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(any questions?)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791" y="0"/>
            <a:ext cx="3519209" cy="52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c5ff972eb_0_83"/>
          <p:cNvSpPr txBox="1"/>
          <p:nvPr/>
        </p:nvSpPr>
        <p:spPr>
          <a:xfrm>
            <a:off x="1794025" y="1594325"/>
            <a:ext cx="5687100" cy="423300"/>
          </a:xfrm>
          <a:prstGeom prst="rect">
            <a:avLst/>
          </a:prstGeom>
          <a:noFill/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23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 training required</a:t>
            </a:r>
            <a:endParaRPr i="0" sz="23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g33c5ff972eb_0_83"/>
          <p:cNvSpPr txBox="1"/>
          <p:nvPr/>
        </p:nvSpPr>
        <p:spPr>
          <a:xfrm>
            <a:off x="1794025" y="3207425"/>
            <a:ext cx="5687100" cy="423300"/>
          </a:xfrm>
          <a:prstGeom prst="rect">
            <a:avLst/>
          </a:prstGeom>
          <a:noFill/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23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 need to be a data scientist</a:t>
            </a:r>
            <a:endParaRPr i="0" sz="23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g33c5ff972eb_0_83"/>
          <p:cNvSpPr txBox="1"/>
          <p:nvPr/>
        </p:nvSpPr>
        <p:spPr>
          <a:xfrm>
            <a:off x="1794032" y="2396075"/>
            <a:ext cx="5687100" cy="423300"/>
          </a:xfrm>
          <a:prstGeom prst="rect">
            <a:avLst/>
          </a:prstGeom>
          <a:noFill/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23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Human Language as the interface</a:t>
            </a:r>
            <a:endParaRPr i="0" sz="23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g33c5ff972eb_0_83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Why is generative AI unique?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afa7fc23b6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450" y="1199275"/>
            <a:ext cx="70226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afa7fc23b6_0_5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Evolution of an AI engineer…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fa7fc23b6_0_10"/>
          <p:cNvSpPr txBox="1"/>
          <p:nvPr/>
        </p:nvSpPr>
        <p:spPr>
          <a:xfrm>
            <a:off x="1106400" y="1297825"/>
            <a:ext cx="704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0" lang="en" sz="24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An Application Framework for</a:t>
            </a:r>
            <a:r>
              <a:rPr i="0" lang="en" sz="24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DM Sans Black"/>
                <a:ea typeface="DM Sans Black"/>
                <a:cs typeface="DM Sans Black"/>
                <a:sym typeface="DM Sans Black"/>
              </a:rPr>
              <a:t> </a:t>
            </a:r>
            <a:endParaRPr i="0" sz="2400" u="none" cap="none" strike="noStrike">
              <a:solidFill>
                <a:srgbClr val="93C47D"/>
              </a:solidFill>
              <a:highlight>
                <a:srgbClr val="FFFFFF"/>
              </a:highlight>
              <a:latin typeface="DM Sans Black"/>
              <a:ea typeface="DM Sans Black"/>
              <a:cs typeface="DM Sans Black"/>
              <a:sym typeface="DM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0" lang="en" sz="24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DM Sans Black"/>
                <a:ea typeface="DM Sans Black"/>
                <a:cs typeface="DM Sans Black"/>
                <a:sym typeface="DM Sans Black"/>
              </a:rPr>
              <a:t>AI Engineering</a:t>
            </a:r>
            <a:endParaRPr i="0" sz="2400" u="none" cap="none" strike="noStrike">
              <a:solidFill>
                <a:srgbClr val="93C47D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95" name="Google Shape;95;g2afa7fc23b6_0_10"/>
          <p:cNvSpPr txBox="1"/>
          <p:nvPr/>
        </p:nvSpPr>
        <p:spPr>
          <a:xfrm>
            <a:off x="651300" y="2810500"/>
            <a:ext cx="7957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Char char="●"/>
            </a:pPr>
            <a:r>
              <a:rPr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Portable AI Service Abstractions</a:t>
            </a:r>
            <a:endParaRPr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Char char="●"/>
            </a:pPr>
            <a:r>
              <a:rPr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Developer Productivity</a:t>
            </a:r>
            <a:endParaRPr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ans"/>
              <a:buChar char="●"/>
            </a:pPr>
            <a:r>
              <a:rPr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Keeping up with the latest advancements</a:t>
            </a:r>
            <a:endParaRPr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g2afa7fc23b6_0_10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What is Spring AI?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fa7fc23b6_0_17"/>
          <p:cNvSpPr/>
          <p:nvPr/>
        </p:nvSpPr>
        <p:spPr>
          <a:xfrm>
            <a:off x="211475" y="1204900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Align responses to goals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g2afa7fc23b6_0_17"/>
          <p:cNvSpPr/>
          <p:nvPr/>
        </p:nvSpPr>
        <p:spPr>
          <a:xfrm>
            <a:off x="4658900" y="1204900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System Prompt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g2afa7fc23b6_0_17"/>
          <p:cNvSpPr/>
          <p:nvPr/>
        </p:nvSpPr>
        <p:spPr>
          <a:xfrm>
            <a:off x="211475" y="3181448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Not trained on your data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g2afa7fc23b6_0_17"/>
          <p:cNvSpPr/>
          <p:nvPr/>
        </p:nvSpPr>
        <p:spPr>
          <a:xfrm>
            <a:off x="4658500" y="3181450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Prompt Stuffing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g2afa7fc23b6_0_17"/>
          <p:cNvSpPr/>
          <p:nvPr/>
        </p:nvSpPr>
        <p:spPr>
          <a:xfrm>
            <a:off x="211475" y="3859323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Limited context size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g2afa7fc23b6_0_17"/>
          <p:cNvSpPr/>
          <p:nvPr/>
        </p:nvSpPr>
        <p:spPr>
          <a:xfrm>
            <a:off x="4658500" y="3859325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Vector Store + RAG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g2afa7fc23b6_0_17"/>
          <p:cNvSpPr/>
          <p:nvPr/>
        </p:nvSpPr>
        <p:spPr>
          <a:xfrm>
            <a:off x="211475" y="1848237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Stateless APIs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g2afa7fc23b6_0_17"/>
          <p:cNvSpPr/>
          <p:nvPr/>
        </p:nvSpPr>
        <p:spPr>
          <a:xfrm>
            <a:off x="4658500" y="1825700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Chat Memory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g2afa7fc23b6_0_17"/>
          <p:cNvSpPr/>
          <p:nvPr/>
        </p:nvSpPr>
        <p:spPr>
          <a:xfrm>
            <a:off x="211475" y="2514837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Not aware of your APIs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g2afa7fc23b6_0_17"/>
          <p:cNvSpPr/>
          <p:nvPr/>
        </p:nvSpPr>
        <p:spPr>
          <a:xfrm>
            <a:off x="4658500" y="2503575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Tool Calling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g2afa7fc23b6_0_17"/>
          <p:cNvSpPr/>
          <p:nvPr/>
        </p:nvSpPr>
        <p:spPr>
          <a:xfrm>
            <a:off x="211475" y="4537200"/>
            <a:ext cx="4315200" cy="489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F9C6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Prone to hallucinations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g2afa7fc23b6_0_17"/>
          <p:cNvSpPr/>
          <p:nvPr/>
        </p:nvSpPr>
        <p:spPr>
          <a:xfrm>
            <a:off x="4658900" y="4537200"/>
            <a:ext cx="4315200" cy="4896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75B2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7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  <a:endParaRPr i="0" sz="80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g2afa7fc23b6_0_17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Generative AI patterns..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41579acab1_0_69"/>
          <p:cNvPicPr preferRelativeResize="0"/>
          <p:nvPr/>
        </p:nvPicPr>
        <p:blipFill rotWithShape="1">
          <a:blip r:embed="rId3">
            <a:alphaModFix/>
          </a:blip>
          <a:srcRect b="-3908" l="0" r="0" t="3909"/>
          <a:stretch/>
        </p:blipFill>
        <p:spPr>
          <a:xfrm>
            <a:off x="1506325" y="1089850"/>
            <a:ext cx="5903150" cy="389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41579acab1_0_69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The big picture..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41579acab1_0_60"/>
          <p:cNvPicPr preferRelativeResize="0"/>
          <p:nvPr/>
        </p:nvPicPr>
        <p:blipFill rotWithShape="1">
          <a:blip r:embed="rId3">
            <a:alphaModFix/>
          </a:blip>
          <a:srcRect b="2656" l="0" r="0" t="0"/>
          <a:stretch/>
        </p:blipFill>
        <p:spPr>
          <a:xfrm>
            <a:off x="739150" y="329175"/>
            <a:ext cx="7665700" cy="44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41579acab1_0_60"/>
          <p:cNvSpPr txBox="1"/>
          <p:nvPr>
            <p:ph type="title"/>
          </p:nvPr>
        </p:nvSpPr>
        <p:spPr>
          <a:xfrm>
            <a:off x="311700" y="43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The big picture..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8a9831f99_1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Meet the dogs…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g338a9831f99_1_7"/>
          <p:cNvSpPr txBox="1"/>
          <p:nvPr/>
        </p:nvSpPr>
        <p:spPr>
          <a:xfrm>
            <a:off x="0" y="1908600"/>
            <a:ext cx="91440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(demo.)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